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645" r:id="rId2"/>
    <p:sldId id="786" r:id="rId3"/>
    <p:sldId id="787" r:id="rId4"/>
    <p:sldId id="778" r:id="rId5"/>
    <p:sldId id="728" r:id="rId6"/>
    <p:sldId id="729" r:id="rId7"/>
    <p:sldId id="730" r:id="rId8"/>
    <p:sldId id="788" r:id="rId9"/>
    <p:sldId id="779" r:id="rId10"/>
    <p:sldId id="731" r:id="rId11"/>
    <p:sldId id="732" r:id="rId12"/>
    <p:sldId id="789" r:id="rId13"/>
    <p:sldId id="791" r:id="rId14"/>
    <p:sldId id="403" r:id="rId15"/>
    <p:sldId id="404" r:id="rId16"/>
    <p:sldId id="405" r:id="rId17"/>
    <p:sldId id="799" r:id="rId18"/>
    <p:sldId id="800" r:id="rId19"/>
    <p:sldId id="792" r:id="rId20"/>
    <p:sldId id="385" r:id="rId21"/>
    <p:sldId id="386" r:id="rId22"/>
    <p:sldId id="387" r:id="rId23"/>
    <p:sldId id="770" r:id="rId24"/>
    <p:sldId id="784" r:id="rId25"/>
    <p:sldId id="785" r:id="rId26"/>
    <p:sldId id="773" r:id="rId27"/>
    <p:sldId id="774" r:id="rId28"/>
    <p:sldId id="767" r:id="rId29"/>
    <p:sldId id="416" r:id="rId30"/>
    <p:sldId id="417" r:id="rId31"/>
    <p:sldId id="418" r:id="rId32"/>
    <p:sldId id="419" r:id="rId33"/>
    <p:sldId id="801" r:id="rId34"/>
    <p:sldId id="422" r:id="rId35"/>
    <p:sldId id="423" r:id="rId36"/>
    <p:sldId id="425" r:id="rId37"/>
    <p:sldId id="432" r:id="rId38"/>
    <p:sldId id="424" r:id="rId39"/>
    <p:sldId id="426" r:id="rId40"/>
    <p:sldId id="427" r:id="rId41"/>
    <p:sldId id="428" r:id="rId42"/>
    <p:sldId id="802" r:id="rId43"/>
    <p:sldId id="41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CCFF"/>
    <a:srgbClr val="FFA7FF"/>
    <a:srgbClr val="00B0F0"/>
    <a:srgbClr val="FFFF00"/>
    <a:srgbClr val="33CC33"/>
    <a:srgbClr val="996600"/>
    <a:srgbClr val="CC66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1"/>
    <p:restoredTop sz="92909" autoAdjust="0"/>
  </p:normalViewPr>
  <p:slideViewPr>
    <p:cSldViewPr>
      <p:cViewPr varScale="1">
        <p:scale>
          <a:sx n="134" d="100"/>
          <a:sy n="134" d="100"/>
        </p:scale>
        <p:origin x="6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5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69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24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55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tiff"/><Relationship Id="rId7" Type="http://schemas.openxmlformats.org/officeDocument/2006/relationships/image" Target="../media/image14.tiff"/><Relationship Id="rId12" Type="http://schemas.openxmlformats.org/officeDocument/2006/relationships/image" Target="../media/image19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30.png"/><Relationship Id="rId10" Type="http://schemas.openxmlformats.org/officeDocument/2006/relationships/image" Target="../media/image17.tiff"/><Relationship Id="rId4" Type="http://schemas.openxmlformats.org/officeDocument/2006/relationships/image" Target="../media/image125.png"/><Relationship Id="rId9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6.tif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5.jpeg"/><Relationship Id="rId17" Type="http://schemas.openxmlformats.org/officeDocument/2006/relationships/image" Target="../media/image20.tiff"/><Relationship Id="rId2" Type="http://schemas.openxmlformats.org/officeDocument/2006/relationships/image" Target="../media/image22.png"/><Relationship Id="rId1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4.tiff"/><Relationship Id="rId5" Type="http://schemas.openxmlformats.org/officeDocument/2006/relationships/image" Target="../media/image25.png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24.png"/><Relationship Id="rId9" Type="http://schemas.openxmlformats.org/officeDocument/2006/relationships/image" Target="../media/image180.png"/><Relationship Id="rId1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8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Fall 2021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Floryan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Horton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Module 10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08214" y="2434750"/>
            <a:ext cx="5908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shows 3 </a:t>
            </a:r>
            <a:r>
              <a:rPr lang="en-US" sz="2800" u="sng" dirty="0"/>
              <a:t>edge</a:t>
            </a:r>
            <a:r>
              <a:rPr lang="en-US" sz="2800" dirty="0"/>
              <a:t>-disjoint paths.</a:t>
            </a:r>
            <a:br>
              <a:rPr lang="en-US" sz="2800" dirty="0"/>
            </a:br>
            <a:r>
              <a:rPr lang="en-US" sz="2800" dirty="0"/>
              <a:t>Note these aren’t </a:t>
            </a:r>
            <a:r>
              <a:rPr lang="en-US" sz="2800" u="sng" dirty="0"/>
              <a:t>vertex</a:t>
            </a:r>
            <a:r>
              <a:rPr lang="en-US" sz="2800" dirty="0"/>
              <a:t>-disjoint paths!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8640" y="5074212"/>
            <a:ext cx="745004" cy="745004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4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203950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29686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Convert an instance of the vertex-disjoint paths problem into an instance of edge-disjoint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520419" y="304345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3590943" y="42892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5" name="Oval 34"/>
          <p:cNvSpPr/>
          <p:nvPr/>
        </p:nvSpPr>
        <p:spPr>
          <a:xfrm>
            <a:off x="2027503" y="572952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2962657" y="5376594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7" name="Straight Arrow Connector 36"/>
          <p:cNvCxnSpPr>
            <a:stCxn id="31" idx="7"/>
            <a:endCxn id="33" idx="2"/>
          </p:cNvCxnSpPr>
          <p:nvPr/>
        </p:nvCxnSpPr>
        <p:spPr>
          <a:xfrm>
            <a:off x="2189904" y="3177995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4"/>
            <a:endCxn id="35" idx="0"/>
          </p:cNvCxnSpPr>
          <p:nvPr/>
        </p:nvCxnSpPr>
        <p:spPr>
          <a:xfrm>
            <a:off x="2027503" y="3570066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7"/>
            <a:endCxn id="33" idx="3"/>
          </p:cNvCxnSpPr>
          <p:nvPr/>
        </p:nvCxnSpPr>
        <p:spPr>
          <a:xfrm flipV="1">
            <a:off x="3983015" y="3435528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4" idx="1"/>
          </p:cNvCxnSpPr>
          <p:nvPr/>
        </p:nvCxnSpPr>
        <p:spPr>
          <a:xfrm>
            <a:off x="2257173" y="3340396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5"/>
            <a:endCxn id="36" idx="1"/>
          </p:cNvCxnSpPr>
          <p:nvPr/>
        </p:nvCxnSpPr>
        <p:spPr>
          <a:xfrm>
            <a:off x="2189903" y="3502798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6"/>
            <a:endCxn id="44" idx="2"/>
          </p:cNvCxnSpPr>
          <p:nvPr/>
        </p:nvCxnSpPr>
        <p:spPr>
          <a:xfrm>
            <a:off x="4050284" y="4518879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0"/>
            <a:endCxn id="33" idx="5"/>
          </p:cNvCxnSpPr>
          <p:nvPr/>
        </p:nvCxnSpPr>
        <p:spPr>
          <a:xfrm flipH="1" flipV="1">
            <a:off x="4912491" y="3435528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912491" y="451887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5" name="Straight Arrow Connector 44"/>
          <p:cNvCxnSpPr>
            <a:stCxn id="36" idx="7"/>
            <a:endCxn id="44" idx="3"/>
          </p:cNvCxnSpPr>
          <p:nvPr/>
        </p:nvCxnSpPr>
        <p:spPr>
          <a:xfrm flipV="1">
            <a:off x="3354729" y="4910950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77708" y="632245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7" name="Straight Arrow Connector 46"/>
          <p:cNvCxnSpPr>
            <a:stCxn id="35" idx="5"/>
            <a:endCxn id="46" idx="2"/>
          </p:cNvCxnSpPr>
          <p:nvPr/>
        </p:nvCxnSpPr>
        <p:spPr>
          <a:xfrm>
            <a:off x="2419575" y="6121599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303066" y="600780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9" name="Straight Arrow Connector 48"/>
          <p:cNvCxnSpPr>
            <a:stCxn id="35" idx="6"/>
            <a:endCxn id="48" idx="2"/>
          </p:cNvCxnSpPr>
          <p:nvPr/>
        </p:nvCxnSpPr>
        <p:spPr>
          <a:xfrm>
            <a:off x="2486843" y="5959197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5"/>
            <a:endCxn id="48" idx="1"/>
          </p:cNvCxnSpPr>
          <p:nvPr/>
        </p:nvCxnSpPr>
        <p:spPr>
          <a:xfrm>
            <a:off x="3354728" y="5768665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6"/>
            <a:endCxn id="32" idx="2"/>
          </p:cNvCxnSpPr>
          <p:nvPr/>
        </p:nvCxnSpPr>
        <p:spPr>
          <a:xfrm flipV="1">
            <a:off x="3421998" y="5443864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6"/>
            <a:endCxn id="32" idx="1"/>
          </p:cNvCxnSpPr>
          <p:nvPr/>
        </p:nvCxnSpPr>
        <p:spPr>
          <a:xfrm>
            <a:off x="5371831" y="4748549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  <a:endCxn id="32" idx="3"/>
          </p:cNvCxnSpPr>
          <p:nvPr/>
        </p:nvCxnSpPr>
        <p:spPr>
          <a:xfrm flipV="1">
            <a:off x="4762407" y="5606265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48" idx="3"/>
          </p:cNvCxnSpPr>
          <p:nvPr/>
        </p:nvCxnSpPr>
        <p:spPr>
          <a:xfrm flipV="1">
            <a:off x="3637048" y="6399875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12697" y="3667666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43000" y="206934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two copies of each node, one connected to incoming edges, the other to outgoing edges</a:t>
            </a:r>
          </a:p>
        </p:txBody>
      </p:sp>
      <p:sp>
        <p:nvSpPr>
          <p:cNvPr id="59" name="Oval 58"/>
          <p:cNvSpPr/>
          <p:nvPr/>
        </p:nvSpPr>
        <p:spPr>
          <a:xfrm>
            <a:off x="9266481" y="3720825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out</a:t>
            </a:r>
          </a:p>
        </p:txBody>
      </p:sp>
      <p:cxnSp>
        <p:nvCxnSpPr>
          <p:cNvPr id="61" name="Straight Arrow Connector 60"/>
          <p:cNvCxnSpPr>
            <a:stCxn id="57" idx="6"/>
            <a:endCxn id="59" idx="2"/>
          </p:cNvCxnSpPr>
          <p:nvPr/>
        </p:nvCxnSpPr>
        <p:spPr>
          <a:xfrm>
            <a:off x="8337099" y="3967692"/>
            <a:ext cx="929382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4"/>
          </p:cNvCxnSpPr>
          <p:nvPr/>
        </p:nvCxnSpPr>
        <p:spPr>
          <a:xfrm flipV="1">
            <a:off x="7579358" y="4267716"/>
            <a:ext cx="295541" cy="48083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7" idx="2"/>
          </p:cNvCxnSpPr>
          <p:nvPr/>
        </p:nvCxnSpPr>
        <p:spPr>
          <a:xfrm flipV="1">
            <a:off x="6934201" y="3967692"/>
            <a:ext cx="478497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5"/>
          </p:cNvCxnSpPr>
          <p:nvPr/>
        </p:nvCxnSpPr>
        <p:spPr>
          <a:xfrm>
            <a:off x="10055507" y="4233001"/>
            <a:ext cx="374624" cy="285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0308" y="3316069"/>
            <a:ext cx="15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Restricts to 1 edge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37244" y="2769891"/>
            <a:ext cx="587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</a:t>
            </a:r>
            <a:r>
              <a:rPr lang="en-US" sz="2400" b="1" dirty="0"/>
              <a:t>Edge-Disjoint Paths </a:t>
            </a:r>
            <a:r>
              <a:rPr lang="en-US" sz="2400" dirty="0"/>
              <a:t>on new graph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1F7F95-0B9B-924F-B1F8-5C88CCF98E39}"/>
              </a:ext>
            </a:extLst>
          </p:cNvPr>
          <p:cNvSpPr txBox="1"/>
          <p:nvPr/>
        </p:nvSpPr>
        <p:spPr>
          <a:xfrm>
            <a:off x="8541904" y="4816852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5062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29" grpId="0"/>
      <p:bldP spid="77" grpId="0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 </a:t>
            </a:r>
            <a:r>
              <a:rPr lang="en-US" u="sng" dirty="0"/>
              <a:t>now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112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C00000"/>
                </a:solidFill>
              </a:rPr>
              <a:t>edge</a:t>
            </a:r>
            <a:r>
              <a:rPr lang="en-US" b="1" i="1" dirty="0">
                <a:solidFill>
                  <a:srgbClr val="C00000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 and solve that to find </a:t>
            </a:r>
            <a:r>
              <a:rPr lang="en-US" b="1" dirty="0">
                <a:solidFill>
                  <a:srgbClr val="C00000"/>
                </a:solidFill>
              </a:rPr>
              <a:t>number of edge-disjoint paths</a:t>
            </a:r>
            <a:endParaRPr lang="en-US" dirty="0"/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endParaRPr lang="en-US" dirty="0"/>
          </a:p>
          <a:p>
            <a:pPr lvl="1"/>
            <a:r>
              <a:rPr lang="en-US" dirty="0"/>
              <a:t>See above! Convert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and solve</a:t>
            </a:r>
            <a:r>
              <a:rPr lang="en-US" b="1" i="1" dirty="0">
                <a:solidFill>
                  <a:srgbClr val="0070C0"/>
                </a:solidFill>
              </a:rPr>
              <a:t> max network flow problem</a:t>
            </a:r>
          </a:p>
          <a:p>
            <a:r>
              <a:rPr lang="en-US" dirty="0"/>
              <a:t>This chain of “problem conversions” finds lets us solve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endParaRPr lang="en-US" dirty="0"/>
          </a:p>
          <a:p>
            <a:pPr lvl="1"/>
            <a:r>
              <a:rPr lang="en-US" b="1" dirty="0"/>
              <a:t>Time complexity? </a:t>
            </a:r>
            <a:r>
              <a:rPr lang="en-US" dirty="0"/>
              <a:t>Cost of solving max network flow plus two conversions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(We’re about to get interested in problems that seem to require exponential time…)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1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Max-flow vs. min-cut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These two problems are “equivalent”</a:t>
            </a:r>
          </a:p>
          <a:p>
            <a:pPr lvl="1"/>
            <a:r>
              <a:rPr lang="en-US" dirty="0"/>
              <a:t>Remember? </a:t>
            </a:r>
            <a:r>
              <a:rPr lang="en-US" b="1" i="1" dirty="0">
                <a:solidFill>
                  <a:schemeClr val="accent1"/>
                </a:solidFill>
              </a:rPr>
              <a:t>max-flow min-cut </a:t>
            </a:r>
            <a:r>
              <a:rPr lang="en-US" b="1" i="1" u="sng" dirty="0">
                <a:solidFill>
                  <a:schemeClr val="accent1"/>
                </a:solidFill>
              </a:rPr>
              <a:t>theorem</a:t>
            </a:r>
            <a:endParaRPr lang="en-US" u="sng" dirty="0"/>
          </a:p>
          <a:p>
            <a:pPr lvl="1"/>
            <a:r>
              <a:rPr lang="en-US" dirty="0"/>
              <a:t>Here we’re saying: if you can solve one, you can solve the other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min-cut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polynomial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is a transformation of one problem into another problem</a:t>
            </a:r>
          </a:p>
          <a:p>
            <a:pPr lvl="1"/>
            <a:r>
              <a:rPr lang="en-US" dirty="0"/>
              <a:t>Min-cut is reducible to max-flow because we can use max-flow to solve min-cut</a:t>
            </a:r>
          </a:p>
          <a:p>
            <a:pPr lvl="1"/>
            <a:r>
              <a:rPr lang="en-US" dirty="0"/>
              <a:t>Formally, problem A is </a:t>
            </a:r>
            <a:r>
              <a:rPr lang="en-US" b="1" i="1" dirty="0">
                <a:solidFill>
                  <a:schemeClr val="accent1"/>
                </a:solidFill>
              </a:rPr>
              <a:t>reducible</a:t>
            </a:r>
            <a:r>
              <a:rPr lang="en-US" dirty="0"/>
              <a:t> to problem B if we can use a solution to B to solve A</a:t>
            </a:r>
          </a:p>
          <a:p>
            <a:r>
              <a:rPr lang="en-US" dirty="0"/>
              <a:t>We’re particularly interested in reductions that happen in </a:t>
            </a:r>
            <a:r>
              <a:rPr lang="en-US" i="1" dirty="0"/>
              <a:t>polynomial time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If A is </a:t>
            </a:r>
            <a:r>
              <a:rPr lang="en-US" altLang="en-US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polynomial-time reducible </a:t>
            </a:r>
            <a:r>
              <a:rPr lang="en-US" altLang="en-US" dirty="0">
                <a:ea typeface="ＭＳ Ｐゴシック" panose="020B0600070205080204" pitchFamily="34" charset="-128"/>
              </a:rPr>
              <a:t>to B, we denote this as: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</a:t>
            </a:r>
            <a:r>
              <a:rPr lang="en-US" altLang="en-US" b="1" baseline="-25000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p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Reducing both 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to see that:</a:t>
            </a:r>
          </a:p>
          <a:p>
            <a:pPr lvl="1"/>
            <a:r>
              <a:rPr lang="en-US" dirty="0"/>
              <a:t>Min-cut ≤</a:t>
            </a:r>
            <a:r>
              <a:rPr lang="en-US" baseline="-25000" dirty="0"/>
              <a:t>p</a:t>
            </a:r>
            <a:r>
              <a:rPr lang="en-US" dirty="0"/>
              <a:t> max-flow</a:t>
            </a:r>
          </a:p>
          <a:p>
            <a:pPr lvl="1"/>
            <a:r>
              <a:rPr lang="en-US" dirty="0"/>
              <a:t>Max-flow ≤</a:t>
            </a:r>
            <a:r>
              <a:rPr lang="en-US" baseline="-25000" dirty="0"/>
              <a:t>p</a:t>
            </a:r>
            <a:r>
              <a:rPr lang="en-US" dirty="0"/>
              <a:t> min-cut</a:t>
            </a:r>
          </a:p>
          <a:p>
            <a:r>
              <a:rPr lang="en-US" dirty="0"/>
              <a:t>Because they reduce both ways, they are </a:t>
            </a:r>
            <a:r>
              <a:rPr lang="en-US" b="1" i="1" dirty="0">
                <a:solidFill>
                  <a:schemeClr val="accent1"/>
                </a:solidFill>
              </a:rPr>
              <a:t>polynomial-time equivalent</a:t>
            </a:r>
          </a:p>
          <a:p>
            <a:pPr lvl="1"/>
            <a:r>
              <a:rPr lang="en-US" dirty="0"/>
              <a:t>If we find a polynomial solution for one, the other is also polynomial</a:t>
            </a:r>
          </a:p>
          <a:p>
            <a:pPr lvl="1"/>
            <a:r>
              <a:rPr lang="en-US" dirty="0"/>
              <a:t>What if we prove an exponential lower-bound for one?</a:t>
            </a:r>
            <a:br>
              <a:rPr lang="en-US" dirty="0"/>
            </a:br>
            <a:r>
              <a:rPr lang="en-US" dirty="0"/>
              <a:t>Is it possible that the other one could have a polynomial solution?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A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3" y="1454734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</a:t>
            </a:r>
            <a:r>
              <a:rPr lang="en-US" sz="2400" b="1" dirty="0"/>
              <a:t>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580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</a:t>
            </a:r>
            <a:r>
              <a:rPr lang="en-US" sz="2400" b="1" dirty="0"/>
              <a:t> know</a:t>
            </a:r>
            <a:br>
              <a:rPr lang="en-US" sz="2400" b="1" dirty="0"/>
            </a:br>
            <a:r>
              <a:rPr lang="en-US" sz="2400" b="1" dirty="0"/>
              <a:t>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9017815" y="4423209"/>
            <a:ext cx="2992438" cy="1656702"/>
          </a:xfrm>
          <a:prstGeom prst="wedgeRoundRectCallout">
            <a:avLst>
              <a:gd name="adj1" fmla="val -30074"/>
              <a:gd name="adj2" fmla="val -895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For now: we are NOT focusing on an algorithm to solve one of these, </a:t>
            </a:r>
            <a:r>
              <a:rPr lang="en-US" sz="2000" b="1" u="sng" dirty="0"/>
              <a:t>just on the reduction</a:t>
            </a:r>
            <a:r>
              <a:rPr lang="en-US" sz="2000" b="1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91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Another example of a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We’re Going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dirty="0"/>
              <a:t>Also: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pPr lvl="1"/>
            <a:r>
              <a:rPr lang="en-US" dirty="0"/>
              <a:t>Vertex cover and independent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4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graph is </a:t>
            </a:r>
            <a:r>
              <a:rPr lang="en-US" i="1" dirty="0"/>
              <a:t>bipartite</a:t>
            </a:r>
            <a:r>
              <a:rPr lang="en-US" dirty="0"/>
              <a:t> if node-set V can be split into sets X and Y such that every edge has one end in X and one end in Y</a:t>
            </a:r>
          </a:p>
          <a:p>
            <a:pPr lvl="1"/>
            <a:r>
              <a:rPr lang="en-US" dirty="0"/>
              <a:t>X and Y could be colored red and blue</a:t>
            </a:r>
          </a:p>
          <a:p>
            <a:pPr lvl="1"/>
            <a:r>
              <a:rPr lang="en-US" dirty="0"/>
              <a:t>Or Boolean true/false</a:t>
            </a:r>
          </a:p>
        </p:txBody>
      </p:sp>
      <p:pic>
        <p:nvPicPr>
          <p:cNvPr id="7" name="Picture 6" descr="RecursiveEvenBipartit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638" y="3615263"/>
            <a:ext cx="5343525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993FC-0275-7449-965A-3D83891F01F5}"/>
              </a:ext>
            </a:extLst>
          </p:cNvPr>
          <p:cNvSpPr txBox="1"/>
          <p:nvPr/>
        </p:nvSpPr>
        <p:spPr>
          <a:xfrm>
            <a:off x="6553200" y="3264992"/>
            <a:ext cx="460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to determine if G is bipartite?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593E-D5FA-3746-B983-4AEEEFDFB4B4}"/>
              </a:ext>
            </a:extLst>
          </p:cNvPr>
          <p:cNvSpPr txBox="1"/>
          <p:nvPr/>
        </p:nvSpPr>
        <p:spPr>
          <a:xfrm>
            <a:off x="6553200" y="3864944"/>
            <a:ext cx="486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numbers and arrows on edges may give you a clue….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6FAA-9DFD-054A-AB24-072D074A6793}"/>
              </a:ext>
            </a:extLst>
          </p:cNvPr>
          <p:cNvSpPr txBox="1"/>
          <p:nvPr/>
        </p:nvSpPr>
        <p:spPr>
          <a:xfrm>
            <a:off x="6553200" y="4847576"/>
            <a:ext cx="4870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BFS or DFS, and label nodes by levels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in tree.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Non-tree edge to node with same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label means NOT bipartite.</a:t>
            </a:r>
          </a:p>
        </p:txBody>
      </p:sp>
    </p:spTree>
    <p:extLst>
      <p:ext uri="{BB962C8B-B14F-4D97-AF65-F5344CB8AC3E}">
        <p14:creationId xmlns:p14="http://schemas.microsoft.com/office/powerpoint/2010/main" val="5992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assume the graph is connected</a:t>
            </a:r>
          </a:p>
          <a:p>
            <a:pPr lvl="1"/>
            <a:r>
              <a:rPr lang="en-US" dirty="0"/>
              <a:t>Otherwise we will only look at each connected component individually</a:t>
            </a:r>
          </a:p>
          <a:p>
            <a:r>
              <a:rPr lang="en-US" dirty="0"/>
              <a:t>A triangle cannot be bipartite</a:t>
            </a:r>
          </a:p>
          <a:p>
            <a:pPr lvl="1" algn="l"/>
            <a:r>
              <a:rPr lang="en-US" dirty="0"/>
              <a:t>In fact, any graph with an odd </a:t>
            </a:r>
            <a:br>
              <a:rPr lang="en-US" dirty="0"/>
            </a:br>
            <a:r>
              <a:rPr lang="en-US" dirty="0"/>
              <a:t>length cycle cannot be bipartite</a:t>
            </a:r>
          </a:p>
        </p:txBody>
      </p:sp>
      <p:pic>
        <p:nvPicPr>
          <p:cNvPr id="5" name="Picture 2" descr="C:\WINDOWS\Desktop\Oh_type\kleinberg_GIF_01to10\kleinberg_07F09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9" t="2029" r="67321" b="28994"/>
          <a:stretch>
            <a:fillRect/>
          </a:stretch>
        </p:blipFill>
        <p:spPr bwMode="auto">
          <a:xfrm>
            <a:off x="7543800" y="2836986"/>
            <a:ext cx="2667000" cy="348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6681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Determination Algorithm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Pick a starting vertex, color it red</a:t>
            </a:r>
          </a:p>
          <a:p>
            <a:r>
              <a:rPr lang="en-US"/>
              <a:t>Color all adjacent nodes blue</a:t>
            </a:r>
          </a:p>
          <a:p>
            <a:pPr lvl="1"/>
            <a:r>
              <a:rPr lang="en-US"/>
              <a:t>And all nodes adjacent to that red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If you ever try coloring a red node blue, or a blue node red, then the graph is not bipartite</a:t>
            </a:r>
          </a:p>
          <a:p>
            <a:endParaRPr lang="en-US"/>
          </a:p>
          <a:p>
            <a:r>
              <a:rPr lang="en-US"/>
              <a:t>Does this algorithm sound familiar?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3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0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40AD0A-56E2-1345-AADD-74ED632C4363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C15C-D3D4-B64B-9BEB-C59960AFA081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BEE4-7296-C547-A690-A6DDFF86576F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this the best possible?</a:t>
            </a:r>
            <a:br>
              <a:rPr lang="en-US" sz="2400" dirty="0"/>
            </a:br>
            <a:r>
              <a:rPr lang="en-US" sz="2400" dirty="0"/>
              <a:t>The largest possible set </a:t>
            </a:r>
            <a:br>
              <a:rPr lang="en-US" sz="2400" dirty="0"/>
            </a:br>
            <a:r>
              <a:rPr lang="en-US" sz="2400" dirty="0"/>
              <a:t> of edges?</a:t>
            </a:r>
          </a:p>
        </p:txBody>
      </p:sp>
    </p:spTree>
    <p:extLst>
      <p:ext uri="{BB962C8B-B14F-4D97-AF65-F5344CB8AC3E}">
        <p14:creationId xmlns:p14="http://schemas.microsoft.com/office/powerpoint/2010/main" val="30853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C732C0-1737-A24D-92D5-CAC17E1BB175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6F71E-52BB-B64B-B8F4-E94744BFD037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F8D7F-06C8-3E46-AC7D-7257A5C2691B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Better! In fact, the maximum possible!</a:t>
            </a:r>
            <a:br>
              <a:rPr lang="en-US" sz="2400" dirty="0"/>
            </a:br>
            <a:r>
              <a:rPr lang="en-US" sz="2400" dirty="0"/>
              <a:t>How can we tell?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4B058-0353-C149-B3E7-BEFB2A0F44CD}"/>
              </a:ext>
            </a:extLst>
          </p:cNvPr>
          <p:cNvSpPr txBox="1"/>
          <p:nvPr/>
        </p:nvSpPr>
        <p:spPr>
          <a:xfrm>
            <a:off x="8610600" y="3593863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>
                <a:solidFill>
                  <a:schemeClr val="accent1"/>
                </a:solidFill>
              </a:rPr>
              <a:t>perfect bipartite match</a:t>
            </a:r>
            <a:r>
              <a:rPr lang="en-US" sz="2400" dirty="0"/>
              <a:t>:</a:t>
            </a:r>
          </a:p>
          <a:p>
            <a:r>
              <a:rPr lang="en-US" sz="2400" dirty="0"/>
              <a:t>Equal-sized left and right subsets, and all nodes have a matching edge</a:t>
            </a:r>
          </a:p>
        </p:txBody>
      </p:sp>
    </p:spTree>
    <p:extLst>
      <p:ext uri="{BB962C8B-B14F-4D97-AF65-F5344CB8AC3E}">
        <p14:creationId xmlns:p14="http://schemas.microsoft.com/office/powerpoint/2010/main" val="23316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800" dirty="0"/>
                  <a:t>a set of left nodes, right nodes, and edges between left and right</a:t>
                </a:r>
              </a:p>
              <a:p>
                <a:pPr marL="0" indent="0">
                  <a:buNone/>
                </a:pPr>
                <a:r>
                  <a:rPr lang="en-US" dirty="0"/>
                  <a:t>Find the largest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such that each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is incident to at most one edge.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1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Make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𝐺</m:t>
                    </m:r>
                    <m:r>
                      <a:rPr lang="en-US" sz="3400" i="1">
                        <a:latin typeface="Cambria Math"/>
                      </a:rPr>
                      <m:t>=(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by:</a:t>
                </a:r>
              </a:p>
              <a:p>
                <a:r>
                  <a:rPr lang="en-US" sz="3400" dirty="0"/>
                  <a:t>Adding in a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</a:t>
                </a:r>
                <a:r>
                  <a:rPr lang="en-US" sz="3400" dirty="0"/>
                  <a:t> and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 to the set of nodes: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∪{</m:t>
                    </m:r>
                    <m:r>
                      <a:rPr lang="en-US" sz="340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Adding an edge from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 </a:t>
                </a:r>
                <a:r>
                  <a:rPr lang="en-US" sz="3400" dirty="0"/>
                  <a:t>to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3400" dirty="0"/>
                  <a:t> and from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𝑅</m:t>
                    </m:r>
                  </m:oMath>
                </a14:m>
                <a:r>
                  <a:rPr lang="en-US" sz="3400" dirty="0"/>
                  <a:t> to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:</a:t>
                </a:r>
              </a:p>
              <a:p>
                <a:pPr lvl="1"/>
                <a:r>
                  <a:rPr lang="en-US" sz="3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𝐿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𝑟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Make each edge capacity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3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∀</m:t>
                    </m:r>
                    <m:r>
                      <a:rPr lang="en-US" sz="3400" b="0" i="1" smtClean="0">
                        <a:latin typeface="Cambria Math"/>
                      </a:rPr>
                      <m:t>𝑒</m:t>
                    </m:r>
                    <m:r>
                      <a:rPr lang="en-US" sz="3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b="0" i="1" smtClean="0">
                        <a:latin typeface="Cambria Math"/>
                      </a:rPr>
                      <m:t>, </m:t>
                    </m:r>
                    <m:r>
                      <a:rPr lang="en-US" sz="3400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sz="3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3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  <a:blipFill>
                <a:blip r:embed="rId2"/>
                <a:stretch>
                  <a:fillRect l="-154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8E0A8B-3161-704E-AFFB-359B470088A9}"/>
              </a:ext>
            </a:extLst>
          </p:cNvPr>
          <p:cNvGrpSpPr/>
          <p:nvPr/>
        </p:nvGrpSpPr>
        <p:grpSpPr>
          <a:xfrm>
            <a:off x="6096000" y="3305027"/>
            <a:ext cx="5905817" cy="2926728"/>
            <a:chOff x="4724401" y="3589716"/>
            <a:chExt cx="5905817" cy="29267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949108" y="4656250"/>
              <a:ext cx="1485803" cy="163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6955153" y="4655612"/>
              <a:ext cx="1538182" cy="18608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7501222" y="3589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80448" y="4016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1107" y="39405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347" y="4465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86727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107" y="5000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1107" y="53942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2347" y="5591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3587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4" name="Straight Connector 33"/>
            <p:cNvCxnSpPr>
              <a:cxnSpLocks/>
              <a:stCxn id="23" idx="7"/>
            </p:cNvCxnSpPr>
            <p:nvPr/>
          </p:nvCxnSpPr>
          <p:spPr>
            <a:xfrm flipV="1">
              <a:off x="5116473" y="3745633"/>
              <a:ext cx="1284285" cy="101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3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28339" y="40995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9295" y="4604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2551" y="52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1970" y="573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0" name="Straight Connector 49"/>
            <p:cNvCxnSpPr>
              <a:endCxn id="24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58" idx="3"/>
              <a:endCxn id="24" idx="1"/>
            </p:cNvCxnSpPr>
            <p:nvPr/>
          </p:nvCxnSpPr>
          <p:spPr>
            <a:xfrm>
              <a:off x="8871584" y="4641049"/>
              <a:ext cx="1366562" cy="4166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24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24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9550439" y="4099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17355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14674" y="51873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14674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95F58FE-241A-CE4B-A488-766EE9E73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2766" y="3185173"/>
            <a:ext cx="539409" cy="6195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7D87EC-699B-8444-8D3E-3CFCA6574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516" y="3966405"/>
            <a:ext cx="566415" cy="7552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3689B6-E4BA-0E41-A23C-BB22B849F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711" y="4947262"/>
            <a:ext cx="556597" cy="7421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B093DD-F729-424D-A423-E8221C23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71" y="4919513"/>
            <a:ext cx="527091" cy="7027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9CAE5C-C4AB-EC49-823C-54B19E5F9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453" y="5806968"/>
            <a:ext cx="467385" cy="7271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9849CC-02DE-C949-928D-67E02325A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653" y="4019962"/>
            <a:ext cx="448530" cy="6727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6CB250-9ADB-8F45-B3E4-C2111C6FE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8044" y="2944248"/>
            <a:ext cx="601375" cy="9050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2BD92C-65F8-784D-AE58-4044D1CE8E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2235" y="5849058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7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</p:spPr>
            <p:txBody>
              <a:bodyPr anchor="t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Max Flow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as all “middle” edges with flow 1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  <a:blipFill>
                <a:blip r:embed="rId2"/>
                <a:stretch>
                  <a:fillRect l="-138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blipFill>
                <a:blip r:embed="rId4"/>
                <a:stretch>
                  <a:fillRect r="-94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blipFill>
                <a:blip r:embed="rId6"/>
                <a:stretch>
                  <a:fillRect r="-87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Overall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blipFill>
                <a:blip r:embed="rId7"/>
                <a:stretch>
                  <a:fillRect r="-794" b="-16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16F49E-F6BF-EB44-9E41-8E2DA554BBDB}"/>
              </a:ext>
            </a:extLst>
          </p:cNvPr>
          <p:cNvCxnSpPr/>
          <p:nvPr/>
        </p:nvCxnSpPr>
        <p:spPr>
          <a:xfrm flipV="1">
            <a:off x="4952554" y="3433514"/>
            <a:ext cx="1334478" cy="155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129D02-7B86-684A-AFDB-40A75355D8B6}"/>
              </a:ext>
            </a:extLst>
          </p:cNvPr>
          <p:cNvCxnSpPr/>
          <p:nvPr/>
        </p:nvCxnSpPr>
        <p:spPr>
          <a:xfrm>
            <a:off x="4943029" y="3778367"/>
            <a:ext cx="1438514" cy="27210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C1494-5BAD-204F-B5CD-FEF2BA815930}"/>
              </a:ext>
            </a:extLst>
          </p:cNvPr>
          <p:cNvCxnSpPr/>
          <p:nvPr/>
        </p:nvCxnSpPr>
        <p:spPr>
          <a:xfrm flipV="1">
            <a:off x="4889766" y="3762779"/>
            <a:ext cx="1387741" cy="9086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5910EF-93C2-2B41-B482-CC769948B92C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89765" y="4665238"/>
            <a:ext cx="1493637" cy="61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A20AC8-B750-F84E-AB5A-325FC2343706}"/>
              </a:ext>
            </a:extLst>
          </p:cNvPr>
          <p:cNvCxnSpPr/>
          <p:nvPr/>
        </p:nvCxnSpPr>
        <p:spPr>
          <a:xfrm>
            <a:off x="4889765" y="4671410"/>
            <a:ext cx="1491778" cy="922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B4EFD0-DC26-2D43-B020-F02D00062DDA}"/>
              </a:ext>
            </a:extLst>
          </p:cNvPr>
          <p:cNvCxnSpPr/>
          <p:nvPr/>
        </p:nvCxnSpPr>
        <p:spPr>
          <a:xfrm>
            <a:off x="4837385" y="5548751"/>
            <a:ext cx="1487108" cy="446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8EC3DC-A566-1C49-ADCE-BB829D21D7DD}"/>
              </a:ext>
            </a:extLst>
          </p:cNvPr>
          <p:cNvCxnSpPr/>
          <p:nvPr/>
        </p:nvCxnSpPr>
        <p:spPr>
          <a:xfrm flipV="1">
            <a:off x="4837385" y="3762779"/>
            <a:ext cx="1440122" cy="1785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E425A2-9822-E94B-93C4-B799DEAA8A07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37386" y="4665238"/>
            <a:ext cx="1546016" cy="1850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C19DD4-F880-7347-BA82-50ED145ABC78}"/>
              </a:ext>
            </a:extLst>
          </p:cNvPr>
          <p:cNvCxnSpPr/>
          <p:nvPr/>
        </p:nvCxnSpPr>
        <p:spPr>
          <a:xfrm flipV="1">
            <a:off x="4837385" y="3762779"/>
            <a:ext cx="1440122" cy="27366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/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/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BBF2A8-6C91-A549-967C-3013BBDB8277}"/>
              </a:ext>
            </a:extLst>
          </p:cNvPr>
          <p:cNvSpPr txBox="1"/>
          <p:nvPr/>
        </p:nvSpPr>
        <p:spPr>
          <a:xfrm>
            <a:off x="5463261" y="327448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7100D-7374-D54B-9D4E-5DFAE5CBAE65}"/>
              </a:ext>
            </a:extLst>
          </p:cNvPr>
          <p:cNvSpPr txBox="1"/>
          <p:nvPr/>
        </p:nvSpPr>
        <p:spPr>
          <a:xfrm>
            <a:off x="5353794" y="40293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B7B7A-900F-4042-BC98-51784AED7ED3}"/>
              </a:ext>
            </a:extLst>
          </p:cNvPr>
          <p:cNvSpPr txBox="1"/>
          <p:nvPr/>
        </p:nvSpPr>
        <p:spPr>
          <a:xfrm>
            <a:off x="4906142" y="39271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F95360-88B6-9B4A-9EDF-1FEE61C888B4}"/>
              </a:ext>
            </a:extLst>
          </p:cNvPr>
          <p:cNvSpPr txBox="1"/>
          <p:nvPr/>
        </p:nvSpPr>
        <p:spPr>
          <a:xfrm>
            <a:off x="4983703" y="448004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1A443-AD0F-2A42-AF60-1E1CD56E6326}"/>
              </a:ext>
            </a:extLst>
          </p:cNvPr>
          <p:cNvSpPr txBox="1"/>
          <p:nvPr/>
        </p:nvSpPr>
        <p:spPr>
          <a:xfrm>
            <a:off x="4892189" y="47170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EE5B4-F49A-4F46-9002-59F0C6BD7CCD}"/>
              </a:ext>
            </a:extLst>
          </p:cNvPr>
          <p:cNvSpPr txBox="1"/>
          <p:nvPr/>
        </p:nvSpPr>
        <p:spPr>
          <a:xfrm>
            <a:off x="4905065" y="50571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E9FC6-E4B2-274A-BC46-343C58A49815}"/>
              </a:ext>
            </a:extLst>
          </p:cNvPr>
          <p:cNvSpPr txBox="1"/>
          <p:nvPr/>
        </p:nvSpPr>
        <p:spPr>
          <a:xfrm>
            <a:off x="4850623" y="539414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C3F5EF-CB7C-874D-A9AB-3217F99BA302}"/>
              </a:ext>
            </a:extLst>
          </p:cNvPr>
          <p:cNvSpPr txBox="1"/>
          <p:nvPr/>
        </p:nvSpPr>
        <p:spPr>
          <a:xfrm>
            <a:off x="4874408" y="56451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C558BB-AFEF-F242-810A-8E80E30F8ED4}"/>
              </a:ext>
            </a:extLst>
          </p:cNvPr>
          <p:cNvSpPr txBox="1"/>
          <p:nvPr/>
        </p:nvSpPr>
        <p:spPr>
          <a:xfrm>
            <a:off x="5102234" y="6074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A577-30BC-4A4B-9E7B-92AD7057E7D4}"/>
              </a:ext>
            </a:extLst>
          </p:cNvPr>
          <p:cNvCxnSpPr>
            <a:stCxn id="29" idx="7"/>
          </p:cNvCxnSpPr>
          <p:nvPr/>
        </p:nvCxnSpPr>
        <p:spPr>
          <a:xfrm flipV="1">
            <a:off x="3068987" y="3778368"/>
            <a:ext cx="1205647" cy="10009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8748BC-2A56-A841-9C07-34781DDFBD0D}"/>
              </a:ext>
            </a:extLst>
          </p:cNvPr>
          <p:cNvCxnSpPr>
            <a:stCxn id="29" idx="6"/>
          </p:cNvCxnSpPr>
          <p:nvPr/>
        </p:nvCxnSpPr>
        <p:spPr>
          <a:xfrm flipV="1">
            <a:off x="3136255" y="4671409"/>
            <a:ext cx="1196056" cy="27034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248879-BEBB-5448-99EB-5AA07ABE7B5B}"/>
              </a:ext>
            </a:extLst>
          </p:cNvPr>
          <p:cNvCxnSpPr>
            <a:stCxn id="29" idx="5"/>
          </p:cNvCxnSpPr>
          <p:nvPr/>
        </p:nvCxnSpPr>
        <p:spPr>
          <a:xfrm>
            <a:off x="3068986" y="5104159"/>
            <a:ext cx="1256338" cy="4445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2A6F2-E5AD-AB40-93BA-3F56BFF7774D}"/>
              </a:ext>
            </a:extLst>
          </p:cNvPr>
          <p:cNvCxnSpPr>
            <a:stCxn id="29" idx="4"/>
          </p:cNvCxnSpPr>
          <p:nvPr/>
        </p:nvCxnSpPr>
        <p:spPr>
          <a:xfrm>
            <a:off x="2906586" y="5171429"/>
            <a:ext cx="1349265" cy="13444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40FE7-75E4-DC4F-961B-BA73414A2E3D}"/>
              </a:ext>
            </a:extLst>
          </p:cNvPr>
          <p:cNvSpPr txBox="1"/>
          <p:nvPr/>
        </p:nvSpPr>
        <p:spPr>
          <a:xfrm>
            <a:off x="3480853" y="411359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9B80D-E464-C543-A1DF-D488E7EC58CF}"/>
              </a:ext>
            </a:extLst>
          </p:cNvPr>
          <p:cNvSpPr txBox="1"/>
          <p:nvPr/>
        </p:nvSpPr>
        <p:spPr>
          <a:xfrm>
            <a:off x="3657600" y="46188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C4DC42-83FD-EF4E-9381-7D1C9B84BA46}"/>
              </a:ext>
            </a:extLst>
          </p:cNvPr>
          <p:cNvSpPr txBox="1"/>
          <p:nvPr/>
        </p:nvSpPr>
        <p:spPr>
          <a:xfrm>
            <a:off x="3705065" y="52793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0C2F9C-D514-5446-8387-90C049C475E1}"/>
              </a:ext>
            </a:extLst>
          </p:cNvPr>
          <p:cNvSpPr txBox="1"/>
          <p:nvPr/>
        </p:nvSpPr>
        <p:spPr>
          <a:xfrm>
            <a:off x="3474484" y="5751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2EAF30-712A-2D41-A371-B831734D72E6}"/>
              </a:ext>
            </a:extLst>
          </p:cNvPr>
          <p:cNvCxnSpPr>
            <a:endCxn id="30" idx="0"/>
          </p:cNvCxnSpPr>
          <p:nvPr/>
        </p:nvCxnSpPr>
        <p:spPr>
          <a:xfrm>
            <a:off x="6912645" y="3762779"/>
            <a:ext cx="1440417" cy="124171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AB967D-4AD0-A641-B0E9-9F9A681637E5}"/>
              </a:ext>
            </a:extLst>
          </p:cNvPr>
          <p:cNvCxnSpPr>
            <a:cxnSpLocks/>
            <a:stCxn id="70" idx="3"/>
            <a:endCxn id="30" idx="1"/>
          </p:cNvCxnSpPr>
          <p:nvPr/>
        </p:nvCxnSpPr>
        <p:spPr>
          <a:xfrm>
            <a:off x="6831932" y="4665238"/>
            <a:ext cx="1358728" cy="40652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69C141-8606-B04B-BEE9-B787AC8058DE}"/>
              </a:ext>
            </a:extLst>
          </p:cNvPr>
          <p:cNvCxnSpPr>
            <a:endCxn id="30" idx="2"/>
          </p:cNvCxnSpPr>
          <p:nvPr/>
        </p:nvCxnSpPr>
        <p:spPr>
          <a:xfrm flipV="1">
            <a:off x="6865656" y="5234163"/>
            <a:ext cx="1257734" cy="35927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9809E9-A2E6-4F45-8ED8-31456B003DF8}"/>
              </a:ext>
            </a:extLst>
          </p:cNvPr>
          <p:cNvCxnSpPr>
            <a:endCxn id="30" idx="3"/>
          </p:cNvCxnSpPr>
          <p:nvPr/>
        </p:nvCxnSpPr>
        <p:spPr>
          <a:xfrm flipV="1">
            <a:off x="6912645" y="5396564"/>
            <a:ext cx="1278015" cy="11028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D4A11B6-33DC-024F-A5E8-482BFA82D60B}"/>
              </a:ext>
            </a:extLst>
          </p:cNvPr>
          <p:cNvSpPr txBox="1"/>
          <p:nvPr/>
        </p:nvSpPr>
        <p:spPr>
          <a:xfrm>
            <a:off x="7366077" y="41290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AB79C-B95B-1741-8556-10EEBB967402}"/>
              </a:ext>
            </a:extLst>
          </p:cNvPr>
          <p:cNvSpPr txBox="1"/>
          <p:nvPr/>
        </p:nvSpPr>
        <p:spPr>
          <a:xfrm>
            <a:off x="7321840" y="46891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FE871-9572-2C4F-8C6D-4ED997581EEF}"/>
              </a:ext>
            </a:extLst>
          </p:cNvPr>
          <p:cNvSpPr txBox="1"/>
          <p:nvPr/>
        </p:nvSpPr>
        <p:spPr>
          <a:xfrm>
            <a:off x="7333465" y="52146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AADDBE-8F40-E148-8343-FFF3CAE72FA4}"/>
              </a:ext>
            </a:extLst>
          </p:cNvPr>
          <p:cNvSpPr txBox="1"/>
          <p:nvPr/>
        </p:nvSpPr>
        <p:spPr>
          <a:xfrm>
            <a:off x="7376173" y="57492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ABC611-FD01-0946-B3F9-194DDF77D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040" y="3164785"/>
            <a:ext cx="539409" cy="61954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8A126CC-019F-B347-8077-5409C6FF93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265" y="4275283"/>
            <a:ext cx="566415" cy="7552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5B4B3A8-0AD8-AB45-B37A-38C4253BC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6460" y="5256140"/>
            <a:ext cx="556597" cy="74213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9F9EEC-7EC7-2248-81CC-065952113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720" y="5228391"/>
            <a:ext cx="527091" cy="70278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E57853-27F8-6B48-A4A2-53C3EC3C2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202" y="6115846"/>
            <a:ext cx="467385" cy="727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0AEEDF-95CB-AF45-9B88-B9D9BE08D4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402" y="4328840"/>
            <a:ext cx="448530" cy="6727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CF6824C-E9DB-1941-990E-179042C0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318" y="2923860"/>
            <a:ext cx="601375" cy="9050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4D4D5BF-47AC-D346-BF8A-3BCBF23DA7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984" y="6157936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this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Each node on the left can be in at most one matching</a:t>
            </a:r>
          </a:p>
          <a:p>
            <a:pPr lvl="1"/>
            <a:r>
              <a:rPr lang="en-US"/>
              <a:t>This is enforced by the edge of capacity one leading into it</a:t>
            </a:r>
          </a:p>
          <a:p>
            <a:r>
              <a:rPr lang="en-US"/>
              <a:t>Likewise for each node on the right</a:t>
            </a:r>
          </a:p>
          <a:p>
            <a:r>
              <a:rPr lang="en-US"/>
              <a:t>The bottleneck will be how it flows across the bipartite “barrier”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0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6795-AB53-4149-9B35-BC5C702B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One Solution to Solve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31C6-70CB-714A-AE7A-96F9E32F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561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we can solve a “new” problem using a solution to another problem</a:t>
            </a:r>
          </a:p>
          <a:p>
            <a:pPr lvl="1"/>
            <a:r>
              <a:rPr lang="en-US" dirty="0"/>
              <a:t>We need to “re-cast” the “new” problem as an </a:t>
            </a:r>
            <a:r>
              <a:rPr lang="en-US" b="1" i="1" dirty="0">
                <a:solidFill>
                  <a:srgbClr val="0070C0"/>
                </a:solidFill>
              </a:rPr>
              <a:t>instance</a:t>
            </a:r>
            <a:r>
              <a:rPr lang="en-US" dirty="0"/>
              <a:t> of the other problem</a:t>
            </a:r>
          </a:p>
          <a:p>
            <a:pPr lvl="1"/>
            <a:r>
              <a:rPr lang="en-US" dirty="0"/>
              <a:t>We may need to relate how the answer found for the other problem gives the answer for the “new” problem</a:t>
            </a:r>
          </a:p>
          <a:p>
            <a:r>
              <a:rPr lang="en-US" dirty="0"/>
              <a:t>Some examples coming in this lecture:</a:t>
            </a:r>
          </a:p>
          <a:p>
            <a:pPr lvl="1"/>
            <a:r>
              <a:rPr lang="en-US" dirty="0"/>
              <a:t>We’ll see how to solve </a:t>
            </a:r>
            <a:r>
              <a:rPr lang="en-US" b="1" i="1" dirty="0">
                <a:solidFill>
                  <a:srgbClr val="0070C0"/>
                </a:solidFill>
              </a:rPr>
              <a:t>edge-disjoint path </a:t>
            </a:r>
            <a:r>
              <a:rPr lang="en-US" dirty="0"/>
              <a:t>problem.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vertex-disjoint path </a:t>
            </a:r>
            <a:r>
              <a:rPr lang="en-US" dirty="0"/>
              <a:t>problem.</a:t>
            </a:r>
          </a:p>
          <a:p>
            <a:pPr lvl="1"/>
            <a:r>
              <a:rPr lang="en-US" dirty="0"/>
              <a:t>We know how to find </a:t>
            </a:r>
            <a:r>
              <a:rPr lang="en-US" b="1" i="1" dirty="0">
                <a:solidFill>
                  <a:srgbClr val="0070C0"/>
                </a:solidFill>
              </a:rPr>
              <a:t>max network flow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bi-partite matching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84A98-A5FF-EB40-9185-6C584E40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47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have transformed (in polynomial time) a bipartite matching problem into a maximal flow problem</a:t>
            </a:r>
          </a:p>
          <a:p>
            <a:r>
              <a:rPr lang="en-US" dirty="0"/>
              <a:t>Specifically, bipartite-matching ≤</a:t>
            </a:r>
            <a:r>
              <a:rPr lang="en-US" baseline="-25000" dirty="0"/>
              <a:t>p</a:t>
            </a:r>
            <a:r>
              <a:rPr lang="en-US" dirty="0"/>
              <a:t> max-flow</a:t>
            </a:r>
          </a:p>
          <a:p>
            <a:pPr lvl="1"/>
            <a:r>
              <a:rPr lang="en-US" dirty="0"/>
              <a:t>Because we can transform bipartite matching to max-flow in polynomial time</a:t>
            </a:r>
          </a:p>
          <a:p>
            <a:r>
              <a:rPr lang="en-US" dirty="0"/>
              <a:t>But is it the case that max-flow ≤</a:t>
            </a:r>
            <a:r>
              <a:rPr lang="en-US" baseline="-25000" dirty="0"/>
              <a:t>p</a:t>
            </a:r>
            <a:r>
              <a:rPr lang="en-US" dirty="0"/>
              <a:t> bipartite-matching?</a:t>
            </a:r>
          </a:p>
          <a:p>
            <a:pPr lvl="1"/>
            <a:r>
              <a:rPr lang="en-US" dirty="0"/>
              <a:t>Not so much: a solution to bipartite matching does not help us with a non-bipartite graph</a:t>
            </a:r>
          </a:p>
        </p:txBody>
      </p:sp>
    </p:spTree>
    <p:extLst>
      <p:ext uri="{BB962C8B-B14F-4D97-AF65-F5344CB8AC3E}">
        <p14:creationId xmlns:p14="http://schemas.microsoft.com/office/powerpoint/2010/main" val="23112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Max flow runs in O(E*f)</a:t>
            </a:r>
          </a:p>
          <a:p>
            <a:pPr lvl="1"/>
            <a:r>
              <a:rPr lang="en-US" dirty="0"/>
              <a:t>But the max flow is (at most) n/2</a:t>
            </a:r>
          </a:p>
          <a:p>
            <a:pPr lvl="2"/>
            <a:r>
              <a:rPr lang="en-US" dirty="0"/>
              <a:t>If every node in the graph has flow through it, then there are n/2 units of flow moving through the graph</a:t>
            </a:r>
          </a:p>
          <a:p>
            <a:pPr lvl="1"/>
            <a:r>
              <a:rPr lang="en-US" dirty="0"/>
              <a:t>So the running time is equivalent to O(E*n)</a:t>
            </a:r>
          </a:p>
        </p:txBody>
      </p:sp>
    </p:spTree>
    <p:extLst>
      <p:ext uri="{BB962C8B-B14F-4D97-AF65-F5344CB8AC3E}">
        <p14:creationId xmlns:p14="http://schemas.microsoft.com/office/powerpoint/2010/main" val="4093904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Imperfect bipartite matchings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These exist, and the algorithm may produce them, depending on the graph</a:t>
            </a:r>
          </a:p>
          <a:p>
            <a:pPr lvl="1"/>
            <a:r>
              <a:rPr lang="en-US"/>
              <a:t>The following shows an augmenting path (in the middle) used to achieve the maximal flow on the right</a:t>
            </a:r>
            <a:endParaRPr lang="en-US" dirty="0"/>
          </a:p>
        </p:txBody>
      </p:sp>
      <p:pic>
        <p:nvPicPr>
          <p:cNvPr id="5" name="Picture 2" descr="C:\WINDOWS\Desktop\Oh_type\kleinberg_GIF_01to10\kleinberg_07F10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28753"/>
          <a:stretch>
            <a:fillRect/>
          </a:stretch>
        </p:blipFill>
        <p:spPr bwMode="auto">
          <a:xfrm>
            <a:off x="2133600" y="3657600"/>
            <a:ext cx="7772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5055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Reductions</a:t>
            </a:r>
            <a:br>
              <a:rPr lang="en-US" dirty="0"/>
            </a:br>
            <a:r>
              <a:rPr lang="en-US" dirty="0"/>
              <a:t>Max-Flow “Variations”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a Circulation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Real world applications don’t have just one source and sink</a:t>
            </a:r>
          </a:p>
          <a:p>
            <a:pPr lvl="1"/>
            <a:r>
              <a:rPr lang="en-US"/>
              <a:t>Instead there are multiple ones: power production / consumption, etc.</a:t>
            </a:r>
          </a:p>
          <a:p>
            <a:r>
              <a:rPr lang="en-US"/>
              <a:t>We designate a set S to be all the nodes that are sources</a:t>
            </a:r>
          </a:p>
          <a:p>
            <a:pPr lvl="1"/>
            <a:r>
              <a:rPr lang="en-US"/>
              <a:t>We can also view them has having negative demand</a:t>
            </a:r>
          </a:p>
          <a:p>
            <a:r>
              <a:rPr lang="en-US"/>
              <a:t>Likewise, we designate a set T to be all the nodes that are sinks</a:t>
            </a:r>
          </a:p>
          <a:p>
            <a:pPr lvl="1"/>
            <a:r>
              <a:rPr lang="en-US"/>
              <a:t>They have positive demand</a:t>
            </a:r>
          </a:p>
          <a:p>
            <a:r>
              <a:rPr lang="en-US"/>
              <a:t>Networks with multiple sources and sinks (modeled using demand) are called </a:t>
            </a:r>
            <a:r>
              <a:rPr lang="en-US" i="1"/>
              <a:t>circulation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75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to max-flow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With a few modifications, we can make this a max-flow problem:</a:t>
            </a:r>
          </a:p>
          <a:p>
            <a:pPr lvl="1"/>
            <a:r>
              <a:rPr lang="en-US"/>
              <a:t>Create a ‘super source’ s* with edges to each node in S</a:t>
            </a:r>
          </a:p>
          <a:p>
            <a:pPr lvl="2"/>
            <a:r>
              <a:rPr lang="en-US"/>
              <a:t>The capacity of that edge is the size of the source of the node in S</a:t>
            </a:r>
          </a:p>
          <a:p>
            <a:pPr lvl="1"/>
            <a:r>
              <a:rPr lang="en-US"/>
              <a:t>Likewise with the set T</a:t>
            </a:r>
            <a:endParaRPr lang="en-US" dirty="0"/>
          </a:p>
        </p:txBody>
      </p:sp>
      <p:pic>
        <p:nvPicPr>
          <p:cNvPr id="5" name="Picture 2" descr="C:\WINDOWS\Desktop\Oh_type\kleinberg_GIF_01to10\kleinberg_07F1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12470"/>
          <a:stretch>
            <a:fillRect/>
          </a:stretch>
        </p:blipFill>
        <p:spPr bwMode="auto">
          <a:xfrm>
            <a:off x="2362200" y="3810001"/>
            <a:ext cx="7315200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1698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Converting a graph with multiple sources and sinks to a single-source-single-sink max-flow problem:</a:t>
            </a:r>
            <a:endParaRPr lang="en-US" dirty="0"/>
          </a:p>
        </p:txBody>
      </p:sp>
      <p:pic>
        <p:nvPicPr>
          <p:cNvPr id="5" name="Picture 2" descr="C:\WINDOWS\Desktop\Oh_type\kleinberg_GIF_01to10\kleinberg_07F13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2549" b="22161"/>
          <a:stretch>
            <a:fillRect/>
          </a:stretch>
        </p:blipFill>
        <p:spPr bwMode="auto">
          <a:xfrm>
            <a:off x="2286000" y="2971800"/>
            <a:ext cx="771219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30769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Circulation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circulation problem is aiming for </a:t>
            </a:r>
            <a:r>
              <a:rPr lang="en-US" i="1" dirty="0"/>
              <a:t>feasibility</a:t>
            </a:r>
            <a:r>
              <a:rPr lang="en-US" dirty="0"/>
              <a:t>, not max flow</a:t>
            </a:r>
          </a:p>
          <a:p>
            <a:pPr lvl="1"/>
            <a:r>
              <a:rPr lang="en-US" dirty="0"/>
              <a:t>But we use max flow to solve it</a:t>
            </a:r>
          </a:p>
          <a:p>
            <a:r>
              <a:rPr lang="en-US" dirty="0"/>
              <a:t>We set each edge from the super-source to each individual source to be the absolute value as the individual source’s demand</a:t>
            </a:r>
          </a:p>
          <a:p>
            <a:r>
              <a:rPr lang="en-US" dirty="0"/>
              <a:t>Max-flow is then run</a:t>
            </a:r>
          </a:p>
          <a:p>
            <a:r>
              <a:rPr lang="en-US" dirty="0"/>
              <a:t>If the total amount leaving the single-source is the SAME as the capacity of each outgoing edge, then the circulation is feasible</a:t>
            </a:r>
          </a:p>
        </p:txBody>
      </p:sp>
    </p:spTree>
    <p:extLst>
      <p:ext uri="{BB962C8B-B14F-4D97-AF65-F5344CB8AC3E}">
        <p14:creationId xmlns:p14="http://schemas.microsoft.com/office/powerpoint/2010/main" val="3305943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So far, we have considered only the capacity of an edge: the upper bound on the flow</a:t>
            </a:r>
          </a:p>
          <a:p>
            <a:r>
              <a:rPr lang="en-US"/>
              <a:t>We also want to consider a lower bound on the flow on an edge</a:t>
            </a:r>
          </a:p>
          <a:p>
            <a:pPr lvl="1"/>
            <a:r>
              <a:rPr lang="en-US"/>
              <a:t>i.e. forcing a certain amount of flow through an edge</a:t>
            </a:r>
          </a:p>
          <a:p>
            <a:r>
              <a:rPr lang="en-US"/>
              <a:t>We will reduce this to a circulation problem</a:t>
            </a:r>
          </a:p>
          <a:p>
            <a:pPr lvl="1"/>
            <a:r>
              <a:rPr lang="en-US"/>
              <a:t>Which can then be reduced to a max-flow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33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 lower bound forces flow across an edge</a:t>
            </a:r>
          </a:p>
          <a:p>
            <a:pPr lvl="1"/>
            <a:r>
              <a:rPr lang="en-US"/>
              <a:t>Which increases demand at the start of the edge (to compensate for the flow across the edge)</a:t>
            </a:r>
          </a:p>
          <a:p>
            <a:pPr lvl="1"/>
            <a:r>
              <a:rPr lang="en-US"/>
              <a:t>And decreases demand at the terminus of the edge (as some flow is fulfilling the demand)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3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F82F22-5988-5643-89E5-3FECE7FE5F4A}"/>
              </a:ext>
            </a:extLst>
          </p:cNvPr>
          <p:cNvSpPr txBox="1"/>
          <p:nvPr/>
        </p:nvSpPr>
        <p:spPr>
          <a:xfrm>
            <a:off x="7763469" y="2800531"/>
            <a:ext cx="3689707" cy="95410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Note this is an </a:t>
            </a:r>
            <a:r>
              <a:rPr lang="en-US" sz="2800" b="1" i="1" dirty="0">
                <a:solidFill>
                  <a:srgbClr val="0070C0"/>
                </a:solidFill>
              </a:rPr>
              <a:t>optimization problem.</a:t>
            </a:r>
            <a:endParaRPr lang="en-US" sz="28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6C5FC-FB29-2940-A899-00184A6405F4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2091938"/>
            <a:ext cx="1057869" cy="728597"/>
          </a:xfrm>
          <a:prstGeom prst="straightConnector1">
            <a:avLst/>
          </a:prstGeom>
          <a:ln w="44450">
            <a:solidFill>
              <a:srgbClr val="0070C0"/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2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Solving a flow with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Given a circulation network G, construct a new graph G’ such that for each edge e from u to v with a  lower bound l</a:t>
            </a:r>
            <a:r>
              <a:rPr lang="en-US" baseline="-25000"/>
              <a:t>e</a:t>
            </a:r>
            <a:r>
              <a:rPr lang="en-US"/>
              <a:t>:</a:t>
            </a:r>
          </a:p>
          <a:p>
            <a:pPr lvl="1"/>
            <a:r>
              <a:rPr lang="en-US"/>
              <a:t>We decrease the capacity on that edge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2"/>
            <a:r>
              <a:rPr lang="en-US"/>
              <a:t>As that is the flow that is moving through the edge</a:t>
            </a:r>
          </a:p>
          <a:p>
            <a:pPr lvl="1"/>
            <a:r>
              <a:rPr lang="en-US"/>
              <a:t>We increase the demand at u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1"/>
            <a:r>
              <a:rPr lang="en-US"/>
              <a:t>We decrease the demand at v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r>
              <a:rPr lang="en-US"/>
              <a:t>Then solve G’ as a circulation problem</a:t>
            </a:r>
          </a:p>
          <a:p>
            <a:pPr lvl="1"/>
            <a:r>
              <a:rPr lang="en-US"/>
              <a:t>i.e. add a super-sink and super-terminus, and solve as a max-flow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25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Eliminating a lower bound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Diagrammatically…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0" y="2133600"/>
            <a:ext cx="7391400" cy="3733800"/>
            <a:chOff x="762000" y="2133600"/>
            <a:chExt cx="7391400" cy="3733800"/>
          </a:xfrm>
        </p:grpSpPr>
        <p:pic>
          <p:nvPicPr>
            <p:cNvPr id="5" name="Picture 2" descr="C:\WINDOWS\Desktop\Oh_type\kleinberg_GIF_01to10\kleinberg_07F15.gif"/>
            <p:cNvPicPr preferRelativeResize="0"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/>
            <a:srcRect b="22093"/>
            <a:stretch>
              <a:fillRect/>
            </a:stretch>
          </p:blipFill>
          <p:spPr bwMode="auto">
            <a:xfrm>
              <a:off x="762000" y="2133600"/>
              <a:ext cx="7391400" cy="3733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4038600" y="2209800"/>
              <a:ext cx="1905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4867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88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Max-flow / min-cut</a:t>
            </a:r>
          </a:p>
          <a:p>
            <a:pPr lvl="1"/>
            <a:r>
              <a:rPr lang="en-US" dirty="0"/>
              <a:t>The problems, relationship between them, etc.</a:t>
            </a:r>
          </a:p>
          <a:p>
            <a:pPr lvl="1"/>
            <a:r>
              <a:rPr lang="en-US" dirty="0"/>
              <a:t>Ford-Fulkerson algorithm and related proofs that this approach is optimal</a:t>
            </a:r>
          </a:p>
          <a:p>
            <a:r>
              <a:rPr lang="en-US" dirty="0"/>
              <a:t>Bi-partite matching</a:t>
            </a:r>
          </a:p>
          <a:p>
            <a:pPr lvl="1"/>
            <a:r>
              <a:rPr lang="en-US" dirty="0"/>
              <a:t>First example of a reduction. Use the algorithm from one problem to solve another problem.</a:t>
            </a:r>
          </a:p>
          <a:p>
            <a:r>
              <a:rPr lang="en-US" dirty="0"/>
              <a:t>More reductions</a:t>
            </a:r>
          </a:p>
          <a:p>
            <a:pPr lvl="1"/>
            <a:r>
              <a:rPr lang="en-US" dirty="0"/>
              <a:t>Solving variations of max-flow by converting the problem into an instance of “normal</a:t>
            </a:r>
            <a:r>
              <a:rPr lang="en-US"/>
              <a:t>” max-flow.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3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7650" y="2526642"/>
            <a:ext cx="5153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3</a:t>
            </a:r>
          </a:p>
          <a:p>
            <a:r>
              <a:rPr lang="en-US" sz="2800" dirty="0"/>
              <a:t>   (the </a:t>
            </a:r>
            <a:r>
              <a:rPr lang="en-US" sz="2800" b="1" dirty="0">
                <a:solidFill>
                  <a:srgbClr val="C0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blue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FF33CC"/>
                </a:solidFill>
              </a:rPr>
              <a:t>magenta</a:t>
            </a:r>
            <a:r>
              <a:rPr lang="en-US" sz="2800" dirty="0"/>
              <a:t> paths)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E8F66-AEE2-A643-AEBC-2CAE1FAB4C8D}"/>
              </a:ext>
            </a:extLst>
          </p:cNvPr>
          <p:cNvSpPr txBox="1"/>
          <p:nvPr/>
        </p:nvSpPr>
        <p:spPr>
          <a:xfrm>
            <a:off x="6567650" y="3552676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308903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9629" y="2790121"/>
            <a:ext cx="515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341FC-8BF0-D244-A527-8324B15618E3}"/>
              </a:ext>
            </a:extLst>
          </p:cNvPr>
          <p:cNvSpPr txBox="1"/>
          <p:nvPr/>
        </p:nvSpPr>
        <p:spPr>
          <a:xfrm>
            <a:off x="6567650" y="3417844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2200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Use a problem we know how to solve, </a:t>
                </a:r>
                <a:r>
                  <a:rPr lang="en-US" sz="2800" b="1" i="1" dirty="0">
                    <a:solidFill>
                      <a:schemeClr val="accent1"/>
                    </a:solidFill>
                  </a:rPr>
                  <a:t>max network flow</a:t>
                </a:r>
                <a:r>
                  <a:rPr lang="en-US" sz="2800" dirty="0">
                    <a:solidFill>
                      <a:schemeClr val="tx1"/>
                    </a:solidFill>
                  </a:rPr>
                  <a:t>, to solve this!</a:t>
                </a:r>
                <a:br>
                  <a:rPr lang="en-US" sz="3200" b="1" dirty="0">
                    <a:solidFill>
                      <a:schemeClr val="tx1"/>
                    </a:solidFill>
                  </a:rPr>
                </a:br>
                <a:endParaRPr lang="en-US" sz="3200" b="1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the source and sink, give each edge capacity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find the max flow.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blipFill>
                <a:blip r:embed="rId2"/>
                <a:stretch>
                  <a:fillRect l="-1164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67600" y="3047475"/>
            <a:ext cx="443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edge-disjoint paths of size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2C6FD-5F05-BE42-A38D-FB5FFA03020E}"/>
              </a:ext>
            </a:extLst>
          </p:cNvPr>
          <p:cNvSpPr txBox="1"/>
          <p:nvPr/>
        </p:nvSpPr>
        <p:spPr>
          <a:xfrm>
            <a:off x="3153141" y="26781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537B86-DA2E-4F4E-8693-186DAA5392A4}"/>
              </a:ext>
            </a:extLst>
          </p:cNvPr>
          <p:cNvSpPr txBox="1"/>
          <p:nvPr/>
        </p:nvSpPr>
        <p:spPr>
          <a:xfrm>
            <a:off x="3019192" y="34478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04883-B3C0-BC42-A15D-DDC9AD65104B}"/>
              </a:ext>
            </a:extLst>
          </p:cNvPr>
          <p:cNvSpPr txBox="1"/>
          <p:nvPr/>
        </p:nvSpPr>
        <p:spPr>
          <a:xfrm>
            <a:off x="2631518" y="4245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F8F6C-9574-2744-9359-609F05A80335}"/>
              </a:ext>
            </a:extLst>
          </p:cNvPr>
          <p:cNvSpPr txBox="1"/>
          <p:nvPr/>
        </p:nvSpPr>
        <p:spPr>
          <a:xfrm>
            <a:off x="2189902" y="475184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CD8E9-205E-6B4F-BADD-039F6CF2E80A}"/>
              </a:ext>
            </a:extLst>
          </p:cNvPr>
          <p:cNvSpPr txBox="1"/>
          <p:nvPr/>
        </p:nvSpPr>
        <p:spPr>
          <a:xfrm>
            <a:off x="5861038" y="348880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D14CA-9310-5B44-B403-B60BA0EC6CDB}"/>
              </a:ext>
            </a:extLst>
          </p:cNvPr>
          <p:cNvSpPr txBox="1"/>
          <p:nvPr/>
        </p:nvSpPr>
        <p:spPr>
          <a:xfrm>
            <a:off x="4219230" y="41022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CDEEE-AF30-FA4F-AF34-3C4FC83481EB}"/>
              </a:ext>
            </a:extLst>
          </p:cNvPr>
          <p:cNvSpPr txBox="1"/>
          <p:nvPr/>
        </p:nvSpPr>
        <p:spPr>
          <a:xfrm>
            <a:off x="5961780" y="438251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42424-6BEB-594C-AEE7-F24175868E6B}"/>
              </a:ext>
            </a:extLst>
          </p:cNvPr>
          <p:cNvSpPr txBox="1"/>
          <p:nvPr/>
        </p:nvSpPr>
        <p:spPr>
          <a:xfrm>
            <a:off x="5100058" y="50533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05A823-4FF9-7F4C-AC4B-CAA8FB4F7579}"/>
              </a:ext>
            </a:extLst>
          </p:cNvPr>
          <p:cNvSpPr txBox="1"/>
          <p:nvPr/>
        </p:nvSpPr>
        <p:spPr>
          <a:xfrm>
            <a:off x="5418293" y="554360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C74AD-B4B2-5E48-9BEC-7F174A1D7681}"/>
              </a:ext>
            </a:extLst>
          </p:cNvPr>
          <p:cNvSpPr txBox="1"/>
          <p:nvPr/>
        </p:nvSpPr>
        <p:spPr>
          <a:xfrm>
            <a:off x="3082470" y="5691483"/>
            <a:ext cx="5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3B4E6-76F3-134C-9B63-DCCAF2019C2E}"/>
              </a:ext>
            </a:extLst>
          </p:cNvPr>
          <p:cNvSpPr txBox="1"/>
          <p:nvPr/>
        </p:nvSpPr>
        <p:spPr>
          <a:xfrm>
            <a:off x="4285351" y="35781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37D5E-532F-2A4A-B93A-B359E8CE03FB}"/>
              </a:ext>
            </a:extLst>
          </p:cNvPr>
          <p:cNvSpPr txBox="1"/>
          <p:nvPr/>
        </p:nvSpPr>
        <p:spPr>
          <a:xfrm>
            <a:off x="3824378" y="471568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19F3E-35A9-5B4C-BE30-9E36839A1F94}"/>
              </a:ext>
            </a:extLst>
          </p:cNvPr>
          <p:cNvSpPr txBox="1"/>
          <p:nvPr/>
        </p:nvSpPr>
        <p:spPr>
          <a:xfrm>
            <a:off x="3868298" y="55326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046D5-A2D8-9A41-BAC1-59745B1735BA}"/>
              </a:ext>
            </a:extLst>
          </p:cNvPr>
          <p:cNvSpPr txBox="1"/>
          <p:nvPr/>
        </p:nvSpPr>
        <p:spPr>
          <a:xfrm>
            <a:off x="2370059" y="61754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B6E4D-70C6-1844-AC0B-0D0F178DCDB7}"/>
              </a:ext>
            </a:extLst>
          </p:cNvPr>
          <p:cNvSpPr txBox="1"/>
          <p:nvPr/>
        </p:nvSpPr>
        <p:spPr>
          <a:xfrm>
            <a:off x="3778116" y="63542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57972B-3A48-B14C-BA91-E6887AE185C0}"/>
              </a:ext>
            </a:extLst>
          </p:cNvPr>
          <p:cNvSpPr txBox="1"/>
          <p:nvPr/>
        </p:nvSpPr>
        <p:spPr>
          <a:xfrm>
            <a:off x="7467600" y="3524705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Max flow =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85FA2E-2E96-4D4A-AD3C-011B8C1CE11A}"/>
              </a:ext>
            </a:extLst>
          </p:cNvPr>
          <p:cNvSpPr txBox="1"/>
          <p:nvPr/>
        </p:nvSpPr>
        <p:spPr>
          <a:xfrm>
            <a:off x="8490654" y="4721511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2178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the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by using same graph G but adding capacity=1 for each edge</a:t>
            </a:r>
          </a:p>
          <a:p>
            <a:pPr lvl="1"/>
            <a:r>
              <a:rPr lang="en-US" dirty="0"/>
              <a:t>Solve </a:t>
            </a:r>
            <a:r>
              <a:rPr lang="en-US" b="1" i="1" dirty="0">
                <a:solidFill>
                  <a:srgbClr val="0070C0"/>
                </a:solidFill>
              </a:rPr>
              <a:t>max network flow problem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dirty="0"/>
              <a:t>and get result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Use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/>
              <a:t> to give the solution </a:t>
            </a:r>
            <a:r>
              <a:rPr lang="en-US" b="1" i="1" dirty="0">
                <a:solidFill>
                  <a:srgbClr val="C00000"/>
                </a:solidFill>
              </a:rPr>
              <a:t>R</a:t>
            </a:r>
            <a:r>
              <a:rPr lang="en-US" b="1" i="1" baseline="-25000" dirty="0">
                <a:solidFill>
                  <a:srgbClr val="C00000"/>
                </a:solidFill>
              </a:rPr>
              <a:t>2</a:t>
            </a:r>
            <a:r>
              <a:rPr lang="en-US" dirty="0"/>
              <a:t> for </a:t>
            </a:r>
            <a:r>
              <a:rPr lang="en-US" b="1" i="1" dirty="0">
                <a:solidFill>
                  <a:srgbClr val="C00000"/>
                </a:solidFill>
              </a:rPr>
              <a:t>edge-disjoint path</a:t>
            </a:r>
            <a:r>
              <a:rPr lang="en-US" dirty="0"/>
              <a:t> for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 this case, </a:t>
            </a:r>
            <a:r>
              <a:rPr lang="en-US" b="1" dirty="0">
                <a:solidFill>
                  <a:srgbClr val="0070C0"/>
                </a:solidFill>
              </a:rPr>
              <a:t>|f| </a:t>
            </a:r>
            <a:r>
              <a:rPr lang="en-US" dirty="0"/>
              <a:t>= </a:t>
            </a:r>
            <a:r>
              <a:rPr lang="en-US" b="1" dirty="0">
                <a:solidFill>
                  <a:srgbClr val="C00000"/>
                </a:solidFill>
              </a:rPr>
              <a:t>the number of paths</a:t>
            </a:r>
            <a:endParaRPr lang="en-US" b="1" dirty="0"/>
          </a:p>
          <a:p>
            <a:r>
              <a:rPr lang="en-US" dirty="0"/>
              <a:t>Next, let’s solve another problem using our new </a:t>
            </a:r>
            <a:r>
              <a:rPr lang="en-US" i="1" dirty="0"/>
              <a:t>edge-disjoint path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</a:t>
                </a:r>
                <a:r>
                  <a:rPr lang="en-US" sz="2400" u="sng" dirty="0"/>
                  <a:t>vertices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2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0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36833</TotalTime>
  <Words>2490</Words>
  <Application>Microsoft Macintosh PowerPoint</Application>
  <PresentationFormat>Widescreen</PresentationFormat>
  <Paragraphs>402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ＭＳ Ｐゴシック</vt:lpstr>
      <vt:lpstr>Arial</vt:lpstr>
      <vt:lpstr>Calibri</vt:lpstr>
      <vt:lpstr>Cambria Math</vt:lpstr>
      <vt:lpstr>Helvetica Neue</vt:lpstr>
      <vt:lpstr>Helvetica Neue Thin</vt:lpstr>
      <vt:lpstr>Symbol</vt:lpstr>
      <vt:lpstr>Times</vt:lpstr>
      <vt:lpstr>CS4102-SlimGray</vt:lpstr>
      <vt:lpstr>CS4102 Algorithms Fall 2021 – Floryan and Horton</vt:lpstr>
      <vt:lpstr>Roadmap: Where We’re Going and Why</vt:lpstr>
      <vt:lpstr>Using One Solution to Solve Something Else</vt:lpstr>
      <vt:lpstr>Edge-Disjoint Paths</vt:lpstr>
      <vt:lpstr>Edge-Disjoint Paths</vt:lpstr>
      <vt:lpstr>Edge-Disjoint Paths</vt:lpstr>
      <vt:lpstr>Edge-Disjoint Paths Algorithm</vt:lpstr>
      <vt:lpstr>What’s the situation?</vt:lpstr>
      <vt:lpstr>Vertex-Disjoint Paths</vt:lpstr>
      <vt:lpstr>Vertex-Disjoint Paths</vt:lpstr>
      <vt:lpstr>Vertex-Disjoint Paths Algorithm</vt:lpstr>
      <vt:lpstr>What’s the situation now?</vt:lpstr>
      <vt:lpstr>Reductions</vt:lpstr>
      <vt:lpstr>Max-flow vs. min-cut</vt:lpstr>
      <vt:lpstr>Reduction</vt:lpstr>
      <vt:lpstr>Reducing both ways</vt:lpstr>
      <vt:lpstr>In General: A Reduction</vt:lpstr>
      <vt:lpstr>In General: Reduction</vt:lpstr>
      <vt:lpstr>Bipartite Matching</vt:lpstr>
      <vt:lpstr>Bipartite Graphs</vt:lpstr>
      <vt:lpstr>Notes and assumptions</vt:lpstr>
      <vt:lpstr>Bipartite Determination Algorithm </vt:lpstr>
      <vt:lpstr>Maximum Bipartite Matching</vt:lpstr>
      <vt:lpstr>Maximum Bipartite Matching</vt:lpstr>
      <vt:lpstr>Maximum Bipartite Matching</vt:lpstr>
      <vt:lpstr>Maximum Bipartite Matching</vt:lpstr>
      <vt:lpstr>Maximum Bipartite Matching Using Max Flow</vt:lpstr>
      <vt:lpstr>Maximum Bipartite Matching Using Max Flow</vt:lpstr>
      <vt:lpstr>Why does this work?</vt:lpstr>
      <vt:lpstr>Reduction details</vt:lpstr>
      <vt:lpstr>Running time</vt:lpstr>
      <vt:lpstr>Imperfect bipartite matchings</vt:lpstr>
      <vt:lpstr>More Reductions Max-Flow “Variations”</vt:lpstr>
      <vt:lpstr>Finding a Circulation</vt:lpstr>
      <vt:lpstr>Reduction to max-flow</vt:lpstr>
      <vt:lpstr>Conversion example</vt:lpstr>
      <vt:lpstr>Circulation notes</vt:lpstr>
      <vt:lpstr>Edge lower bounds</vt:lpstr>
      <vt:lpstr>Handling lower bounds</vt:lpstr>
      <vt:lpstr>Solving a flow with lower bounds</vt:lpstr>
      <vt:lpstr>Eliminating a lower bound</vt:lpstr>
      <vt:lpstr>Summary</vt:lpstr>
      <vt:lpstr>What did we learn?</vt:lpstr>
    </vt:vector>
  </TitlesOfParts>
  <Company>UVA SEAS Computer Science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Microsoft Office User</cp:lastModifiedBy>
  <cp:revision>3181</cp:revision>
  <dcterms:created xsi:type="dcterms:W3CDTF">2017-08-21T20:54:06Z</dcterms:created>
  <dcterms:modified xsi:type="dcterms:W3CDTF">2021-11-04T14:24:40Z</dcterms:modified>
</cp:coreProperties>
</file>